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1"/>
  </p:handoutMasterIdLst>
  <p:sldIdLst>
    <p:sldId id="258" r:id="rId2"/>
    <p:sldId id="259" r:id="rId3"/>
    <p:sldId id="260" r:id="rId4"/>
    <p:sldId id="261" r:id="rId5"/>
    <p:sldId id="262" r:id="rId6"/>
    <p:sldId id="263" r:id="rId7"/>
    <p:sldId id="265" r:id="rId8"/>
    <p:sldId id="267" r:id="rId9"/>
    <p:sldId id="268" r:id="rId10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12761BF-CD56-480D-88BA-2DD25992CB32}" type="datetimeFigureOut">
              <a:rPr lang="ru-RU"/>
              <a:pPr/>
              <a:t>16.04.2019</a:t>
            </a:fld>
            <a:endParaRPr lang="ru-RU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78D2657-D945-452C-9487-7BD01499D2E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64294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USER0903\Рабочий стол\Новая папка\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24750" y="260350"/>
            <a:ext cx="1217613" cy="155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Скругленный прямоугольник 7"/>
          <p:cNvSpPr/>
          <p:nvPr/>
        </p:nvSpPr>
        <p:spPr>
          <a:xfrm>
            <a:off x="142875" y="142875"/>
            <a:ext cx="8786813" cy="6429375"/>
          </a:xfrm>
          <a:prstGeom prst="roundRect">
            <a:avLst/>
          </a:prstGeom>
          <a:noFill/>
          <a:ln w="123825" cmpd="thickThin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6" name="Picture 1" descr="Картинка 95 из 21747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7416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Скругленный прямоугольник 4"/>
          <p:cNvSpPr/>
          <p:nvPr userDrawn="1"/>
        </p:nvSpPr>
        <p:spPr>
          <a:xfrm>
            <a:off x="142875" y="142875"/>
            <a:ext cx="8786813" cy="6429375"/>
          </a:xfrm>
          <a:prstGeom prst="roundRect">
            <a:avLst/>
          </a:prstGeom>
          <a:noFill/>
          <a:ln w="123825" cmpd="thickThin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4BFED-A7DE-4467-8413-907E2526504B}" type="datetimeFigureOut">
              <a:rPr lang="ru-RU"/>
              <a:pPr>
                <a:defRPr/>
              </a:pPr>
              <a:t>16.04.2019</a:t>
            </a:fld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B3D460-7D10-44DA-B25D-63B2592746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BF65B0-C557-4038-9328-2AA5D871CCDE}" type="datetimeFigureOut">
              <a:rPr lang="ru-RU"/>
              <a:pPr>
                <a:defRPr/>
              </a:pPr>
              <a:t>16.04.2019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D8E2BD-2F4E-4EA2-A6A0-F3418AB027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USER0903\Рабочий стол\Новая папка\i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524750" y="260350"/>
            <a:ext cx="1217613" cy="155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040BCD1-5307-4A56-8363-675D2C41DFDF}" type="datetimeFigureOut">
              <a:rPr lang="ru-RU"/>
              <a:pPr>
                <a:defRPr/>
              </a:pPr>
              <a:t>16.04.2019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40775B8-EDA4-41DD-87E0-7B050CCC2F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42875" y="142875"/>
            <a:ext cx="8786813" cy="6429375"/>
          </a:xfrm>
          <a:prstGeom prst="roundRect">
            <a:avLst/>
          </a:prstGeom>
          <a:noFill/>
          <a:ln w="123825" cmpd="thickThin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0" r:id="rId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Заголовок 1"/>
          <p:cNvSpPr>
            <a:spLocks noGrp="1"/>
          </p:cNvSpPr>
          <p:nvPr>
            <p:ph type="ctrTitle"/>
          </p:nvPr>
        </p:nvSpPr>
        <p:spPr>
          <a:xfrm>
            <a:off x="3203575" y="765175"/>
            <a:ext cx="5616575" cy="4464050"/>
          </a:xfrm>
        </p:spPr>
        <p:txBody>
          <a:bodyPr/>
          <a:lstStyle/>
          <a:p>
            <a:pPr eaLnBrk="1" hangingPunct="1"/>
            <a:r>
              <a:rPr lang="ru-RU" sz="6600" b="1" i="1" smtClean="0">
                <a:solidFill>
                  <a:srgbClr val="FF0000"/>
                </a:solidFill>
                <a:latin typeface="Arial" charset="0"/>
              </a:rPr>
              <a:t>Для чего нужны прививки</a:t>
            </a:r>
            <a:endParaRPr lang="ru-RU" sz="6600" i="1" smtClean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2875" y="142875"/>
            <a:ext cx="8786813" cy="6429375"/>
          </a:xfrm>
          <a:prstGeom prst="roundRect">
            <a:avLst/>
          </a:prstGeom>
          <a:noFill/>
          <a:ln w="123825" cmpd="thickThin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Содержимое 2"/>
          <p:cNvSpPr>
            <a:spLocks noGrp="1"/>
          </p:cNvSpPr>
          <p:nvPr>
            <p:ph idx="1"/>
          </p:nvPr>
        </p:nvSpPr>
        <p:spPr>
          <a:xfrm>
            <a:off x="357188" y="571500"/>
            <a:ext cx="8572500" cy="5554663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ru-RU" b="1" u="sng" dirty="0" smtClean="0">
                <a:latin typeface="Century Schoolbook" pitchFamily="18" charset="0"/>
              </a:rPr>
              <a:t>1</a:t>
            </a:r>
            <a:r>
              <a:rPr lang="ru-RU" b="1" u="sng" dirty="0" smtClean="0">
                <a:latin typeface="Century Schoolbook" pitchFamily="18" charset="0"/>
              </a:rPr>
              <a:t>. Иммунопрофилактика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ru-RU" b="1" u="sng" dirty="0" smtClean="0">
                <a:latin typeface="Century Schoolbook" pitchFamily="18" charset="0"/>
              </a:rPr>
              <a:t>2</a:t>
            </a:r>
            <a:r>
              <a:rPr lang="ru-RU" b="1" u="sng" dirty="0" smtClean="0">
                <a:latin typeface="Century Schoolbook" pitchFamily="18" charset="0"/>
              </a:rPr>
              <a:t>. </a:t>
            </a:r>
            <a:r>
              <a:rPr lang="ru-RU" b="1" u="sng" dirty="0" smtClean="0">
                <a:latin typeface="Century Schoolbook" pitchFamily="18" charset="0"/>
              </a:rPr>
              <a:t>Что такое вакцинация?</a:t>
            </a:r>
            <a:endParaRPr lang="ru-RU" u="sng" dirty="0" smtClean="0">
              <a:latin typeface="Century Schoolbook" pitchFamily="18" charset="0"/>
            </a:endParaRP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ru-RU" b="1" u="sng" dirty="0" smtClean="0">
                <a:latin typeface="Century Schoolbook" pitchFamily="18" charset="0"/>
              </a:rPr>
              <a:t>3. </a:t>
            </a:r>
            <a:r>
              <a:rPr lang="ru-RU" b="1" u="sng" dirty="0" smtClean="0">
                <a:latin typeface="Century Schoolbook" pitchFamily="18" charset="0"/>
              </a:rPr>
              <a:t>«Коллективный» иммунитет 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ru-RU" b="1" u="sng" dirty="0" smtClean="0">
                <a:latin typeface="Century Schoolbook" pitchFamily="18" charset="0"/>
              </a:rPr>
              <a:t>4. Вакцинация и ревакцинация</a:t>
            </a:r>
            <a:endParaRPr lang="ru-RU" b="1" u="sng" dirty="0" smtClean="0">
              <a:latin typeface="Century Schoolbook" pitchFamily="18" charset="0"/>
            </a:endParaRP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ru-RU" b="1" u="sng" dirty="0" smtClean="0">
                <a:latin typeface="Arial" charset="0"/>
              </a:rPr>
              <a:t>5</a:t>
            </a:r>
            <a:r>
              <a:rPr lang="ru-RU" b="1" u="sng" dirty="0" smtClean="0">
                <a:latin typeface="Century Schoolbook" pitchFamily="18" charset="0"/>
              </a:rPr>
              <a:t>. </a:t>
            </a:r>
            <a:r>
              <a:rPr lang="ru-RU" b="1" u="sng" dirty="0" smtClean="0">
                <a:latin typeface="Century Schoolbook" pitchFamily="18" charset="0"/>
              </a:rPr>
              <a:t>Эффективность вакцинации</a:t>
            </a:r>
            <a:endParaRPr lang="ru-RU" b="1" u="sng" dirty="0" smtClean="0">
              <a:latin typeface="Century Schoolbook" pitchFamily="18" charset="0"/>
            </a:endParaRP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ru-RU" b="1" u="sng" dirty="0" smtClean="0">
                <a:latin typeface="Arial" charset="0"/>
              </a:rPr>
              <a:t>6. </a:t>
            </a:r>
            <a:r>
              <a:rPr lang="ru-RU" u="sng" dirty="0" smtClean="0">
                <a:latin typeface="Century Schoolbook" pitchFamily="18" charset="0"/>
              </a:rPr>
              <a:t> </a:t>
            </a:r>
            <a:r>
              <a:rPr lang="ru-RU" b="1" u="sng" dirty="0" smtClean="0">
                <a:latin typeface="Century Schoolbook" pitchFamily="18" charset="0"/>
              </a:rPr>
              <a:t>Чего можно ожидать</a:t>
            </a:r>
            <a:endParaRPr lang="ru-RU" b="1" u="sng" dirty="0" smtClean="0">
              <a:latin typeface="Century Schoolbook" pitchFamily="18" charset="0"/>
            </a:endParaRP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ru-RU" b="1" u="sng" dirty="0" smtClean="0">
                <a:latin typeface="Arial" charset="0"/>
              </a:rPr>
              <a:t>7</a:t>
            </a:r>
            <a:r>
              <a:rPr lang="ru-RU" b="1" u="sng" dirty="0" smtClean="0">
                <a:latin typeface="Century Schoolbook" pitchFamily="18" charset="0"/>
              </a:rPr>
              <a:t>. </a:t>
            </a:r>
            <a:r>
              <a:rPr lang="ru-RU" b="1" u="sng" dirty="0" smtClean="0">
                <a:latin typeface="Century Schoolbook" pitchFamily="18" charset="0"/>
              </a:rPr>
              <a:t>Национальный календарь профилактических прививок</a:t>
            </a:r>
            <a:endParaRPr lang="ru-RU" u="sng" dirty="0" smtClean="0">
              <a:latin typeface="Century Schoolbook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ru-RU" dirty="0" smtClean="0">
              <a:latin typeface="Century Schoolbook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08C04E-EC9A-4091-A94D-852463FB73CB}" type="slidenum">
              <a:rPr lang="ru-RU"/>
              <a:pPr>
                <a:defRPr/>
              </a:pPr>
              <a:t>2</a:t>
            </a:fld>
            <a:endParaRPr lang="ru-RU"/>
          </a:p>
        </p:txBody>
      </p:sp>
      <p:pic>
        <p:nvPicPr>
          <p:cNvPr id="5123" name="Picture 2" descr="http://www.e-apteka.ru/lgm-k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953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>Иммунопрофилактика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146" name="Содержимое 2"/>
          <p:cNvSpPr>
            <a:spLocks noGrp="1"/>
          </p:cNvSpPr>
          <p:nvPr>
            <p:ph idx="1"/>
          </p:nvPr>
        </p:nvSpPr>
        <p:spPr>
          <a:xfrm>
            <a:off x="214313" y="1000125"/>
            <a:ext cx="8461375" cy="5126038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z="2400" smtClean="0">
                <a:latin typeface="Century Schoolbook" pitchFamily="18" charset="0"/>
              </a:rPr>
              <a:t>метод индивидуальной или массовой защиты населения от инфекционных заболеваний путем создания или усиления искусственного иммунитета.</a:t>
            </a:r>
          </a:p>
          <a:p>
            <a:pPr eaLnBrk="1" hangingPunct="1">
              <a:buFont typeface="Arial" charset="0"/>
              <a:buNone/>
            </a:pPr>
            <a:r>
              <a:rPr lang="ru-RU" sz="2400" smtClean="0">
                <a:latin typeface="Century Schoolbook" pitchFamily="18" charset="0"/>
              </a:rPr>
              <a:t>бывает:</a:t>
            </a:r>
          </a:p>
          <a:p>
            <a:pPr eaLnBrk="1" hangingPunct="1"/>
            <a:r>
              <a:rPr lang="ru-RU" sz="2400" smtClean="0">
                <a:latin typeface="Century Schoolbook" pitchFamily="18" charset="0"/>
              </a:rPr>
              <a:t>специфическая - против конкретного возбудителя </a:t>
            </a:r>
          </a:p>
          <a:p>
            <a:pPr lvl="1" eaLnBrk="1" hangingPunct="1"/>
            <a:r>
              <a:rPr lang="ru-RU" sz="2400" smtClean="0">
                <a:latin typeface="Century Schoolbook" pitchFamily="18" charset="0"/>
              </a:rPr>
              <a:t>активная - создание иммунитета путем введения вакцин; </a:t>
            </a:r>
          </a:p>
          <a:p>
            <a:pPr lvl="1" eaLnBrk="1" hangingPunct="1"/>
            <a:r>
              <a:rPr lang="ru-RU" sz="2400" smtClean="0">
                <a:latin typeface="Century Schoolbook" pitchFamily="18" charset="0"/>
              </a:rPr>
              <a:t>пассивная - создание иммунитета путем введения сывороточных препаратов и гамма-глобулина; </a:t>
            </a:r>
          </a:p>
          <a:p>
            <a:pPr eaLnBrk="1" hangingPunct="1"/>
            <a:r>
              <a:rPr lang="ru-RU" sz="2400" smtClean="0">
                <a:latin typeface="Century Schoolbook" pitchFamily="18" charset="0"/>
              </a:rPr>
              <a:t>неспецифическая - активизация иммунной системы вообще. </a:t>
            </a:r>
          </a:p>
          <a:p>
            <a:pPr eaLnBrk="1" hangingPunct="1"/>
            <a:endParaRPr lang="ru-RU" sz="2400" smtClean="0">
              <a:latin typeface="Century Schoolbook" pitchFamily="18" charset="0"/>
            </a:endParaRPr>
          </a:p>
        </p:txBody>
      </p:sp>
      <p:pic>
        <p:nvPicPr>
          <p:cNvPr id="6147" name="Picture 2" descr="http://www.e-apteka.ru/lgm-k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953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3" descr="D:\Документы\Анимация\(24).gif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58125" y="5715000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Заголовок 1"/>
          <p:cNvSpPr>
            <a:spLocks noGrp="1"/>
          </p:cNvSpPr>
          <p:nvPr>
            <p:ph type="title"/>
          </p:nvPr>
        </p:nvSpPr>
        <p:spPr>
          <a:xfrm>
            <a:off x="500063" y="0"/>
            <a:ext cx="8229600" cy="857250"/>
          </a:xfrm>
        </p:spPr>
        <p:txBody>
          <a:bodyPr/>
          <a:lstStyle/>
          <a:p>
            <a:pPr eaLnBrk="1" hangingPunct="1"/>
            <a:r>
              <a:rPr lang="ru-RU" b="1" smtClean="0"/>
              <a:t>Что такое вакцинация?</a:t>
            </a:r>
            <a:endParaRPr 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850" y="981075"/>
            <a:ext cx="8135938" cy="5519738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 smtClean="0">
                <a:latin typeface="Century Schoolbook" pitchFamily="18" charset="0"/>
              </a:rPr>
              <a:t>самое эффективное и экономически выгодное средство защиты против инфекционных болезней.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latin typeface="Century Schoolbook" pitchFamily="18" charset="0"/>
              </a:rPr>
              <a:t>Основным принципом вакцинации является то, что пациенту дается ослабленный или убитый болезнетворный агент (или искусственно синтезированный белок, который идентичен белку агента) для того, чтобы стимулировать продукцию антител для борьбы с возбудителем заболевания.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latin typeface="Century Schoolbook" pitchFamily="18" charset="0"/>
              </a:rPr>
              <a:t>Среди микроорганизмов, против которых успешно борются при помощи прививок, могут быть вирусы (например возбудители кори, краснухи, свинки, полиомиелита, гепатита В, </a:t>
            </a:r>
            <a:r>
              <a:rPr lang="ru-RU" sz="2400" dirty="0" err="1" smtClean="0">
                <a:latin typeface="Century Schoolbook" pitchFamily="18" charset="0"/>
              </a:rPr>
              <a:t>ротавирусной</a:t>
            </a:r>
            <a:r>
              <a:rPr lang="ru-RU" sz="2400" dirty="0" smtClean="0">
                <a:latin typeface="Century Schoolbook" pitchFamily="18" charset="0"/>
              </a:rPr>
              <a:t> инфекции) или бактерии (возбудители туберкулеза, дифтерии, коклюша, столбняка, </a:t>
            </a:r>
            <a:r>
              <a:rPr lang="ru-RU" sz="2400" dirty="0" err="1" smtClean="0">
                <a:latin typeface="Century Schoolbook" pitchFamily="18" charset="0"/>
              </a:rPr>
              <a:t>гемофильной</a:t>
            </a:r>
            <a:r>
              <a:rPr lang="ru-RU" sz="2400" dirty="0" smtClean="0">
                <a:latin typeface="Century Schoolbook" pitchFamily="18" charset="0"/>
              </a:rPr>
              <a:t> инфекции).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400" dirty="0">
              <a:latin typeface="Century Schoolbook" pitchFamily="18" charset="0"/>
            </a:endParaRPr>
          </a:p>
        </p:txBody>
      </p:sp>
      <p:pic>
        <p:nvPicPr>
          <p:cNvPr id="7171" name="Picture 2" descr="http://www.e-apteka.ru/lgm-k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953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Picture 3" descr="D:\Документы\Анимация\(24).gif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58125" y="5715000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61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>"Коллективный" иммунитет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5" y="1484784"/>
            <a:ext cx="7715250" cy="4713288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Century Schoolbook" pitchFamily="18" charset="0"/>
              </a:rPr>
              <a:t>   Чем </a:t>
            </a:r>
            <a:r>
              <a:rPr lang="ru-RU" dirty="0" smtClean="0">
                <a:latin typeface="Century Schoolbook" pitchFamily="18" charset="0"/>
              </a:rPr>
              <a:t>больше людей имеют иммунитет к той или иной болезни, тем меньше вероятность у остальных (</a:t>
            </a:r>
            <a:r>
              <a:rPr lang="ru-RU" dirty="0" err="1" smtClean="0">
                <a:latin typeface="Century Schoolbook" pitchFamily="18" charset="0"/>
              </a:rPr>
              <a:t>неиммунизированных</a:t>
            </a:r>
            <a:r>
              <a:rPr lang="ru-RU" dirty="0" smtClean="0">
                <a:latin typeface="Century Schoolbook" pitchFamily="18" charset="0"/>
              </a:rPr>
              <a:t>) заболеть, тем меньше вероятность возникновения эпидемии. Например, если только один ребенок </a:t>
            </a:r>
            <a:r>
              <a:rPr lang="ru-RU" dirty="0" err="1" smtClean="0">
                <a:latin typeface="Century Schoolbook" pitchFamily="18" charset="0"/>
              </a:rPr>
              <a:t>невакцинирован</a:t>
            </a:r>
            <a:r>
              <a:rPr lang="ru-RU" dirty="0" smtClean="0">
                <a:latin typeface="Century Schoolbook" pitchFamily="18" charset="0"/>
              </a:rPr>
              <a:t>, а все остальные получили прививку, то </a:t>
            </a:r>
            <a:r>
              <a:rPr lang="ru-RU" dirty="0" err="1" smtClean="0">
                <a:latin typeface="Century Schoolbook" pitchFamily="18" charset="0"/>
              </a:rPr>
              <a:t>невакцинированый</a:t>
            </a:r>
            <a:r>
              <a:rPr lang="ru-RU" dirty="0" smtClean="0">
                <a:latin typeface="Century Schoolbook" pitchFamily="18" charset="0"/>
              </a:rPr>
              <a:t> ребенок хорошо защищен от болезни (ему не от кого заразиться).</a:t>
            </a:r>
            <a:endParaRPr lang="ru-RU" dirty="0">
              <a:latin typeface="Century Schoolbook" pitchFamily="18" charset="0"/>
            </a:endParaRPr>
          </a:p>
        </p:txBody>
      </p:sp>
      <p:pic>
        <p:nvPicPr>
          <p:cNvPr id="8195" name="Picture 2" descr="http://www.e-apteka.ru/lgm-k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100"/>
            <a:ext cx="4953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6" name="Picture 3" descr="D:\Документы\Анимация\(24).gif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58125" y="5715000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>Вакцинация и ревакцинация</a:t>
            </a:r>
            <a:endParaRPr lang="ru-RU" dirty="0"/>
          </a:p>
        </p:txBody>
      </p:sp>
      <p:sp>
        <p:nvSpPr>
          <p:cNvPr id="9218" name="Содержимое 2"/>
          <p:cNvSpPr>
            <a:spLocks noGrp="1"/>
          </p:cNvSpPr>
          <p:nvPr>
            <p:ph idx="1"/>
          </p:nvPr>
        </p:nvSpPr>
        <p:spPr>
          <a:xfrm>
            <a:off x="214313" y="785813"/>
            <a:ext cx="8929687" cy="534035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b="1" i="1" u="sng" smtClean="0">
                <a:latin typeface="Century Schoolbook" pitchFamily="18" charset="0"/>
              </a:rPr>
              <a:t>Вакцинация</a:t>
            </a:r>
            <a:r>
              <a:rPr lang="ru-RU" smtClean="0">
                <a:latin typeface="Century Schoolbook" pitchFamily="18" charset="0"/>
              </a:rPr>
              <a:t> бывает: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sz="2800" smtClean="0">
                <a:latin typeface="Century Schoolbook" pitchFamily="18" charset="0"/>
              </a:rPr>
              <a:t>однократной (корь, паротит, туберкулез) 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sz="2800" smtClean="0">
                <a:latin typeface="Century Schoolbook" pitchFamily="18" charset="0"/>
              </a:rPr>
              <a:t>многократной (полиомиелит, АКДС).</a:t>
            </a:r>
          </a:p>
          <a:p>
            <a:pPr eaLnBrk="1" hangingPunct="1">
              <a:buFont typeface="Arial" charset="0"/>
              <a:buNone/>
            </a:pPr>
            <a:r>
              <a:rPr lang="ru-RU" smtClean="0">
                <a:latin typeface="Century Schoolbook" pitchFamily="18" charset="0"/>
              </a:rPr>
              <a:t>Кратность говорит о том, сколько раз необходимо получить вакцину для образования иммунитета. </a:t>
            </a:r>
          </a:p>
          <a:p>
            <a:pPr eaLnBrk="1" hangingPunct="1">
              <a:buFont typeface="Arial" charset="0"/>
              <a:buNone/>
            </a:pPr>
            <a:r>
              <a:rPr lang="ru-RU" b="1" i="1" u="sng" smtClean="0">
                <a:latin typeface="Century Schoolbook" pitchFamily="18" charset="0"/>
              </a:rPr>
              <a:t>Ревакцинация</a:t>
            </a:r>
            <a:r>
              <a:rPr lang="ru-RU" smtClean="0">
                <a:latin typeface="Century Schoolbook" pitchFamily="18" charset="0"/>
              </a:rPr>
              <a:t> - мероприятие, направленное на поддержание иммунитета. Обычно проводится через несколько лет после вакцинации. </a:t>
            </a:r>
          </a:p>
          <a:p>
            <a:pPr eaLnBrk="1" hangingPunct="1"/>
            <a:endParaRPr lang="ru-RU" smtClean="0">
              <a:latin typeface="Century Schoolbook" pitchFamily="18" charset="0"/>
            </a:endParaRPr>
          </a:p>
        </p:txBody>
      </p:sp>
      <p:pic>
        <p:nvPicPr>
          <p:cNvPr id="9219" name="Picture 2" descr="http://www.e-apteka.ru/lgm-k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953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0" name="Picture 3" descr="D:\Документы\Анимация\(24).gif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58125" y="5715000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76" y="692696"/>
            <a:ext cx="8229600" cy="43973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>Эффективность </a:t>
            </a:r>
            <a:r>
              <a:rPr lang="ru-RU" b="1" dirty="0" smtClean="0"/>
              <a:t>иммунизации</a:t>
            </a:r>
            <a:endParaRPr lang="ru-RU" dirty="0"/>
          </a:p>
        </p:txBody>
      </p:sp>
      <p:sp>
        <p:nvSpPr>
          <p:cNvPr id="10242" name="Содержимое 2"/>
          <p:cNvSpPr>
            <a:spLocks noGrp="1"/>
          </p:cNvSpPr>
          <p:nvPr>
            <p:ph idx="1"/>
          </p:nvPr>
        </p:nvSpPr>
        <p:spPr>
          <a:xfrm>
            <a:off x="243998" y="838200"/>
            <a:ext cx="8208963" cy="5591175"/>
          </a:xfrm>
        </p:spPr>
        <p:txBody>
          <a:bodyPr/>
          <a:lstStyle/>
          <a:p>
            <a:pPr eaLnBrk="1" hangingPunct="1">
              <a:buNone/>
            </a:pPr>
            <a:r>
              <a:rPr lang="ru-RU" sz="2200" dirty="0"/>
              <a:t> </a:t>
            </a:r>
            <a:endParaRPr lang="ru-RU" sz="2200" dirty="0" smtClean="0"/>
          </a:p>
          <a:p>
            <a:pPr eaLnBrk="1" hangingPunct="1">
              <a:buNone/>
            </a:pPr>
            <a:endParaRPr lang="ru-RU" sz="2200" dirty="0" smtClean="0"/>
          </a:p>
          <a:p>
            <a:pPr eaLnBrk="1" hangingPunct="1">
              <a:buNone/>
            </a:pPr>
            <a:r>
              <a:rPr lang="ru-RU" sz="2200" dirty="0"/>
              <a:t> </a:t>
            </a:r>
            <a:r>
              <a:rPr lang="ru-RU" sz="2200" dirty="0" smtClean="0"/>
              <a:t>    </a:t>
            </a:r>
            <a:r>
              <a:rPr lang="ru-RU" sz="2800" dirty="0" smtClean="0"/>
              <a:t>Иммунизация направлена на предотвращение летальных исходов и тяжелых осложнений от инфекционных заболеваний.</a:t>
            </a:r>
          </a:p>
          <a:p>
            <a:pPr eaLnBrk="1" hangingPunct="1">
              <a:buNone/>
            </a:pPr>
            <a:r>
              <a:rPr lang="ru-RU" sz="2800" dirty="0"/>
              <a:t> </a:t>
            </a:r>
            <a:r>
              <a:rPr lang="ru-RU" sz="2800" dirty="0" smtClean="0"/>
              <a:t>    Благодаря </a:t>
            </a:r>
            <a:r>
              <a:rPr lang="ru-RU" sz="2800" dirty="0"/>
              <a:t>вакцинопрофилактике в 2018 году среди </a:t>
            </a:r>
            <a:r>
              <a:rPr lang="ru-RU" sz="2800" dirty="0" smtClean="0"/>
              <a:t>жителей Оренбургской </a:t>
            </a:r>
            <a:r>
              <a:rPr lang="ru-RU" sz="2800" dirty="0"/>
              <a:t>области не регистрировалась заболеваемость дифтерией, столбняком, эпидемическим паротитом, краснухой. Заболеваемость вирусным гепатитом В, корью, коклюшем — в виде единичных случаев.</a:t>
            </a:r>
            <a:endParaRPr lang="ru-RU" sz="2800" dirty="0" smtClean="0"/>
          </a:p>
        </p:txBody>
      </p:sp>
      <p:pic>
        <p:nvPicPr>
          <p:cNvPr id="10243" name="Picture 2" descr="http://www.e-apteka.ru/lgm-k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953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4" name="Picture 3" descr="D:\Документы\Анимация\(24).gif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750" y="5000625"/>
            <a:ext cx="14287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>Чего можно ожидать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5538"/>
            <a:ext cx="7859713" cy="5399087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200" dirty="0" smtClean="0"/>
              <a:t>Ребенок может заболеть теми болезнями, от которых можно сделать прививки;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200" dirty="0" smtClean="0"/>
              <a:t>Заболев,  ребенок может заразить окружающих (в том числе и членов семьи);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200" dirty="0" smtClean="0"/>
              <a:t>Административные последствия: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200" dirty="0"/>
              <a:t>временный отказ в приеме граждан в образовательные организации и оздоровительные учреждения в случае возникновения массовых инфекционных заболеваний или при угрозе возникновения </a:t>
            </a:r>
            <a:r>
              <a:rPr lang="ru-RU" sz="2200" dirty="0" smtClean="0"/>
              <a:t>эпидемий; </a:t>
            </a:r>
            <a:endParaRPr lang="ru-RU" sz="22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200" dirty="0"/>
              <a:t>запрет для граждан на выезд в страны, пребывание в которых в соответствии с международными медико-санитарными правилами либо международными договорами Российской Федерации требует конкретных профилактических прививок; </a:t>
            </a:r>
            <a:endParaRPr lang="ru-RU" sz="22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200" dirty="0"/>
              <a:t>отказ в приеме граждан на работы или отстранение граждан от работ, выполнение которых связано с высоким риском заболевания инфекционными болезнями. </a:t>
            </a:r>
            <a:endParaRPr lang="ru-RU" sz="22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200" dirty="0"/>
          </a:p>
        </p:txBody>
      </p:sp>
      <p:pic>
        <p:nvPicPr>
          <p:cNvPr id="11267" name="Picture 2" descr="http://www.e-apteka.ru/lgm-k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100"/>
            <a:ext cx="4953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8" name="Picture 3" descr="D:\Документы\Анимация\(24).gif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58125" y="5143500"/>
            <a:ext cx="128587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06011"/>
            <a:ext cx="9144000" cy="725487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dirty="0"/>
              <a:t>Национальный календарь профилактических прививок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16597" y="1404109"/>
            <a:ext cx="7643813" cy="47847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 smtClean="0"/>
              <a:t>1. Национальный </a:t>
            </a:r>
            <a:r>
              <a:rPr lang="ru-RU" sz="2000" dirty="0"/>
              <a:t>календарь профилактических прививок включает в себя профилактические прививки против гепатита В, дифтерии, коклюша, кори, краснухи, полиомиелита, столбняка, туберкулеза, эпидемического паротита, гемофильной инфекции, пневмококковой инфекции и гриппа.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 smtClean="0"/>
              <a:t>2</a:t>
            </a:r>
            <a:r>
              <a:rPr lang="ru-RU" sz="2000" dirty="0"/>
              <a:t>. Национальный календарь профилактических прививок, сроки проведения профилактических прививок и категории граждан, подлежащих обязательной вакцинации, утверждаются федеральным органом исполнительной власти, осуществляющим функции по выработке и реализации государственной политики и нормативно-правовому регулированию в сфере здравоохранения.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1600" dirty="0"/>
          </a:p>
        </p:txBody>
      </p:sp>
      <p:pic>
        <p:nvPicPr>
          <p:cNvPr id="12291" name="Picture 2" descr="http://www.e-apteka.ru/lgm-k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953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2" name="Picture 3" descr="D:\Документы\Анимация\(24).gif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58125" y="5357813"/>
            <a:ext cx="1071563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йболит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Айболит</Template>
  <TotalTime>90</TotalTime>
  <Words>541</Words>
  <Application>Microsoft Office PowerPoint</Application>
  <PresentationFormat>Экран (4:3)</PresentationFormat>
  <Paragraphs>43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Century Schoolbook</vt:lpstr>
      <vt:lpstr>Wingdings</vt:lpstr>
      <vt:lpstr>Айболит</vt:lpstr>
      <vt:lpstr>Для чего нужны прививки</vt:lpstr>
      <vt:lpstr>Презентация PowerPoint</vt:lpstr>
      <vt:lpstr>Иммунопрофилактика </vt:lpstr>
      <vt:lpstr>Что такое вакцинация?</vt:lpstr>
      <vt:lpstr>"Коллективный" иммунитет</vt:lpstr>
      <vt:lpstr>Вакцинация и ревакцинация</vt:lpstr>
      <vt:lpstr>Эффективность иммунизации</vt:lpstr>
      <vt:lpstr>Чего можно ожидать</vt:lpstr>
      <vt:lpstr>Национальный календарь профилактических прививок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ОБЩИЕ СВЕДЕНИЯ О ПРИВИВКАХ</dc:title>
  <dc:creator>111</dc:creator>
  <cp:lastModifiedBy>user</cp:lastModifiedBy>
  <cp:revision>15</cp:revision>
  <cp:lastPrinted>2019-04-16T05:15:23Z</cp:lastPrinted>
  <dcterms:created xsi:type="dcterms:W3CDTF">2011-06-15T12:54:02Z</dcterms:created>
  <dcterms:modified xsi:type="dcterms:W3CDTF">2019-04-16T05:23:33Z</dcterms:modified>
</cp:coreProperties>
</file>