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84" r:id="rId3"/>
    <p:sldId id="293" r:id="rId4"/>
    <p:sldId id="294" r:id="rId5"/>
    <p:sldId id="295" r:id="rId6"/>
    <p:sldId id="257" r:id="rId7"/>
    <p:sldId id="258" r:id="rId8"/>
    <p:sldId id="261" r:id="rId9"/>
    <p:sldId id="263" r:id="rId10"/>
    <p:sldId id="266" r:id="rId11"/>
    <p:sldId id="289" r:id="rId12"/>
    <p:sldId id="290" r:id="rId13"/>
    <p:sldId id="291" r:id="rId14"/>
    <p:sldId id="262" r:id="rId15"/>
    <p:sldId id="274" r:id="rId16"/>
    <p:sldId id="267" r:id="rId17"/>
    <p:sldId id="297" r:id="rId18"/>
    <p:sldId id="265" r:id="rId19"/>
    <p:sldId id="276" r:id="rId20"/>
    <p:sldId id="299" r:id="rId21"/>
    <p:sldId id="300" r:id="rId22"/>
    <p:sldId id="298" r:id="rId23"/>
    <p:sldId id="269" r:id="rId24"/>
    <p:sldId id="270" r:id="rId25"/>
    <p:sldId id="272" r:id="rId26"/>
    <p:sldId id="288" r:id="rId27"/>
    <p:sldId id="271" r:id="rId28"/>
    <p:sldId id="277" r:id="rId29"/>
    <p:sldId id="301" r:id="rId30"/>
    <p:sldId id="302" r:id="rId31"/>
    <p:sldId id="303" r:id="rId32"/>
    <p:sldId id="285" r:id="rId33"/>
    <p:sldId id="287" r:id="rId34"/>
    <p:sldId id="286" r:id="rId35"/>
    <p:sldId id="278" r:id="rId36"/>
    <p:sldId id="279" r:id="rId37"/>
    <p:sldId id="292" r:id="rId38"/>
    <p:sldId id="25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88B9CE-F2F3-4D55-8495-5229A2FC96B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F5916B-93C9-41C1-B6BA-CBDDC69BD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5istoriya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41;&#1091;&#1093;&#1077;&#1085;&#1074;&#1072;&#1083;&#1100;&#1076;" TargetMode="External"/><Relationship Id="rId3" Type="http://schemas.openxmlformats.org/officeDocument/2006/relationships/hyperlink" Target="http://ru.wikipedia.org/wiki/&#1058;&#1103;&#1078;&#1105;&#1083;&#1072;&#1103;_&#1072;&#1090;&#1083;&#1077;&#1090;&#1080;&#1082;&#1072;" TargetMode="External"/><Relationship Id="rId7" Type="http://schemas.openxmlformats.org/officeDocument/2006/relationships/hyperlink" Target="http://ru.wikipedia.org/wiki/&#1047;&#1072;&#1089;&#1083;&#1091;&#1078;&#1077;&#1085;&#1085;&#1099;&#1081;_&#1084;&#1072;&#1089;&#1090;&#1077;&#1088;_&#1089;&#1087;&#1086;&#1088;&#1090;&#1072;_&#1057;&#1057;&#1057;&#1056;" TargetMode="External"/><Relationship Id="rId2" Type="http://schemas.openxmlformats.org/officeDocument/2006/relationships/hyperlink" Target="http://ru.wikipedia.org/wiki/&#1057;&#1057;&#1057;&#1056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56_&#1075;&#1086;&#1076;" TargetMode="External"/><Relationship Id="rId5" Type="http://schemas.openxmlformats.org/officeDocument/2006/relationships/hyperlink" Target="http://ru.wikipedia.org/wiki/1952" TargetMode="External"/><Relationship Id="rId4" Type="http://schemas.openxmlformats.org/officeDocument/2006/relationships/hyperlink" Target="http://ru.wikipedia.org/wiki/1952_&#1075;&#1086;&#1076;" TargetMode="External"/><Relationship Id="rId9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ar_Victo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71678"/>
            <a:ext cx="6967220" cy="39802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428604"/>
            <a:ext cx="62865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СОВЕТСКИЕ СПОРТСМЕНЫ-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572008"/>
            <a:ext cx="40311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СОЛДАТЫ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ПОБЕДЫ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кругленный прямоугольник 4">
            <a:hlinkClick r:id="rId3" tooltip=" Каталог презентаций "/>
          </p:cNvPr>
          <p:cNvSpPr/>
          <p:nvPr/>
        </p:nvSpPr>
        <p:spPr>
          <a:xfrm>
            <a:off x="3771900" y="6477000"/>
            <a:ext cx="1600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5istoriya.net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19008"/>
            <a:ext cx="9358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Бойцы </a:t>
            </a:r>
            <a:r>
              <a:rPr lang="ru-RU" sz="2400" dirty="0" smtClean="0"/>
              <a:t>ОМСБОНа, спартаковцы-альпинисты  </a:t>
            </a:r>
            <a:r>
              <a:rPr lang="ru-RU" sz="2400" dirty="0"/>
              <a:t>В.Малышев</a:t>
            </a:r>
            <a:r>
              <a:rPr lang="ru-RU" sz="2400" dirty="0" smtClean="0"/>
              <a:t>, Е.Петров, Е.Абалаков, М. Ануфриков  1942 </a:t>
            </a:r>
            <a:r>
              <a:rPr lang="ru-RU" sz="2400" dirty="0"/>
              <a:t>г. в Закавказье в качестве инструкторов </a:t>
            </a:r>
            <a:r>
              <a:rPr lang="ru-RU" sz="2400" dirty="0" smtClean="0"/>
              <a:t> альпинизма </a:t>
            </a:r>
            <a:r>
              <a:rPr lang="ru-RU" sz="2400" dirty="0"/>
              <a:t>заняли оборону </a:t>
            </a:r>
            <a:r>
              <a:rPr lang="ru-RU" sz="2400" dirty="0" smtClean="0"/>
              <a:t>на </a:t>
            </a:r>
            <a:r>
              <a:rPr lang="ru-RU" sz="2400" dirty="0"/>
              <a:t>важнейших </a:t>
            </a:r>
            <a:r>
              <a:rPr lang="ru-RU" sz="2400" dirty="0" smtClean="0"/>
              <a:t> перевалах </a:t>
            </a:r>
            <a:r>
              <a:rPr lang="ru-RU" sz="2400" dirty="0"/>
              <a:t>Центрального Кавказа. </a:t>
            </a:r>
            <a:r>
              <a:rPr lang="ru-RU" sz="2400" dirty="0" smtClean="0"/>
              <a:t>Враг </a:t>
            </a:r>
            <a:r>
              <a:rPr lang="ru-RU" sz="2400" dirty="0"/>
              <a:t>не проник ни </a:t>
            </a:r>
            <a:r>
              <a:rPr lang="ru-RU" sz="2400" dirty="0" smtClean="0"/>
              <a:t>к </a:t>
            </a:r>
            <a:r>
              <a:rPr lang="ru-RU" sz="2400" dirty="0"/>
              <a:t>Черному морю, ни к </a:t>
            </a:r>
            <a:r>
              <a:rPr lang="ru-RU" sz="2400" dirty="0" smtClean="0"/>
              <a:t>бакинской </a:t>
            </a:r>
            <a:r>
              <a:rPr lang="ru-RU" sz="2400" dirty="0"/>
              <a:t>нефти, ни к Турции.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714480" y="214290"/>
              <a:ext cx="63337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СПОРТСМЕНЫ РОССИИ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928670"/>
            <a:ext cx="4470787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85926"/>
            <a:ext cx="45005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/>
              </a:rPr>
              <a:t>  </a:t>
            </a:r>
            <a:r>
              <a:rPr lang="ru-RU" sz="2400" dirty="0" smtClean="0">
                <a:effectLst/>
              </a:rPr>
              <a:t>В январе 1942 г. 22 лыжника-чекиста насмерть стояли у деревни </a:t>
            </a:r>
            <a:r>
              <a:rPr lang="ru-RU" sz="2400" dirty="0" err="1" smtClean="0">
                <a:effectLst/>
              </a:rPr>
              <a:t>Хлудово</a:t>
            </a:r>
            <a:r>
              <a:rPr lang="ru-RU" sz="2400" dirty="0" smtClean="0">
                <a:effectLst/>
              </a:rPr>
              <a:t> Калужской области, отражая атаки гитлеровской </a:t>
            </a:r>
            <a:r>
              <a:rPr lang="ru-RU" sz="2400" dirty="0" err="1" smtClean="0">
                <a:effectLst/>
              </a:rPr>
              <a:t>мотоколонны</a:t>
            </a:r>
            <a:r>
              <a:rPr lang="ru-RU" sz="2400" dirty="0" smtClean="0"/>
              <a:t>. Бойцы были посмертно награждены орденами Ленина, а Лазарю </a:t>
            </a:r>
            <a:r>
              <a:rPr lang="ru-RU" sz="2400" dirty="0" err="1" smtClean="0"/>
              <a:t>Паперникову</a:t>
            </a:r>
            <a:r>
              <a:rPr lang="ru-RU" sz="2400" dirty="0" smtClean="0"/>
              <a:t>, первому в </a:t>
            </a:r>
            <a:r>
              <a:rPr lang="ru-RU" sz="2400" dirty="0" err="1" smtClean="0"/>
              <a:t>ОМСБОНе</a:t>
            </a:r>
            <a:r>
              <a:rPr lang="ru-RU" sz="2400" dirty="0" smtClean="0"/>
              <a:t>, присвоили Героя Советского Союза</a:t>
            </a:r>
            <a:endParaRPr lang="en-US" sz="2400" dirty="0" smtClean="0">
              <a:effectLst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714480" y="214290"/>
              <a:ext cx="63337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СПОРТСМЕНЫ РОССИИ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11" name="Рисунок 10" descr="IMAGE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571612"/>
            <a:ext cx="4438443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714480" y="214290"/>
              <a:ext cx="63337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СПОРТСМЕНЫ РОССИИ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264318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 ратные подвиги удостоены правительственных наград будущий чемпион мира Николай Саксонов,</a:t>
            </a:r>
          </a:p>
          <a:p>
            <a:pPr algn="ctr"/>
            <a:r>
              <a:rPr lang="ru-RU" sz="2800" dirty="0" smtClean="0"/>
              <a:t> будущий чемпион Европы Евгений Лопатин,</a:t>
            </a:r>
          </a:p>
          <a:p>
            <a:pPr algn="ctr"/>
            <a:r>
              <a:rPr lang="ru-RU" sz="2800" dirty="0" smtClean="0"/>
              <a:t> мастер спорта Теодор Попов,</a:t>
            </a:r>
          </a:p>
          <a:p>
            <a:pPr algn="ctr"/>
            <a:r>
              <a:rPr lang="ru-RU" sz="2800" dirty="0" smtClean="0"/>
              <a:t> Александр Ищенко и многие  многие другие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7686" y="1000108"/>
            <a:ext cx="45005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/>
              </a:rPr>
              <a:t>  </a:t>
            </a:r>
            <a:r>
              <a:rPr lang="ru-RU" sz="2400" dirty="0" smtClean="0">
                <a:effectLst/>
              </a:rPr>
              <a:t>Неувядаемой славой овеяны боевые дела бригады морской пехоты , в рядах которой сражались лучшие спортсмены Черноморского флота. Бригадой командовал полковник </a:t>
            </a:r>
            <a:r>
              <a:rPr lang="ru-RU" sz="2400" dirty="0" smtClean="0"/>
              <a:t>Д. В. Красников – заслуженный мастер спорта, председатель Всесоюзной секции тяжелой атлетики. В битве с врагом погибли на полях сражений мировой рекордсмен  Владимир Крылов , сильнейшие атлеты страны Виктор </a:t>
            </a:r>
            <a:r>
              <a:rPr lang="ru-RU" sz="2400" dirty="0" err="1" smtClean="0"/>
              <a:t>Чудновский</a:t>
            </a:r>
            <a:r>
              <a:rPr lang="ru-RU" sz="2400" dirty="0" smtClean="0"/>
              <a:t>, Константин </a:t>
            </a:r>
            <a:r>
              <a:rPr lang="ru-RU" sz="2400" dirty="0" err="1" smtClean="0"/>
              <a:t>Милеев</a:t>
            </a:r>
            <a:r>
              <a:rPr lang="ru-RU" sz="2400" dirty="0" smtClean="0"/>
              <a:t>.</a:t>
            </a:r>
            <a:endParaRPr lang="en-US" sz="2400" dirty="0" smtClean="0">
              <a:effectLst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714480" y="214290"/>
              <a:ext cx="63337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СПОРТСМЕНЫ РОССИИ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10" name="Рисунок 9" descr="моря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" y="2000264"/>
            <a:ext cx="428624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714480" y="214290"/>
              <a:ext cx="633372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СПОРТСМЕНЫ РОССИИ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10001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Неоднократный  чемпион  Украины  по  </a:t>
            </a:r>
            <a:r>
              <a:rPr lang="ru-RU" sz="2400" dirty="0" smtClean="0"/>
              <a:t>классической</a:t>
            </a:r>
            <a:r>
              <a:rPr lang="ru-RU" sz="2400" dirty="0"/>
              <a:t>  борьбе  </a:t>
            </a:r>
            <a:endParaRPr lang="ru-RU" sz="2400" dirty="0" smtClean="0"/>
          </a:p>
          <a:p>
            <a:pPr algn="ctr"/>
            <a:r>
              <a:rPr lang="ru-RU" sz="2400" dirty="0" smtClean="0"/>
              <a:t>Григорий</a:t>
            </a:r>
            <a:r>
              <a:rPr lang="ru-RU" sz="2400" dirty="0"/>
              <a:t>  Малинко </a:t>
            </a:r>
            <a:r>
              <a:rPr lang="ru-RU" sz="2400" dirty="0" smtClean="0"/>
              <a:t> </a:t>
            </a:r>
            <a:r>
              <a:rPr lang="ru-RU" sz="2400" dirty="0"/>
              <a:t>во  время  Великой </a:t>
            </a:r>
            <a:r>
              <a:rPr lang="ru-RU" sz="2400" dirty="0" smtClean="0"/>
              <a:t> </a:t>
            </a:r>
            <a:r>
              <a:rPr lang="ru-RU" sz="2400" dirty="0"/>
              <a:t>Отечественной  войны </a:t>
            </a: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был  артиллеристом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</p:txBody>
      </p:sp>
      <p:pic>
        <p:nvPicPr>
          <p:cNvPr id="8" name="Рисунок 7" descr="32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428868"/>
            <a:ext cx="5612985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91900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 </a:t>
            </a:r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844" y="1357298"/>
            <a:ext cx="8715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Однажды  Григорий  Малинко, защищая  подступы  к  атакуемому  немцами  селу, остался  один  со  своим  орудием. Отличаясь  необыкновенной  силой, Малинко  перетаскивая  вручную   полуторатонное  </a:t>
            </a:r>
          </a:p>
          <a:p>
            <a:pPr algn="ctr"/>
            <a:r>
              <a:rPr lang="ru-RU" sz="2400" dirty="0" smtClean="0"/>
              <a:t>орудие  и  снаряды, быстро  менял огневые  позиции и  открывал</a:t>
            </a:r>
          </a:p>
          <a:p>
            <a:pPr algn="ctr"/>
            <a:r>
              <a:rPr lang="ru-RU" sz="2400" dirty="0" smtClean="0"/>
              <a:t>беглый  артиллерийский  огонь.  Гитлеровцам, полагавшим, что</a:t>
            </a:r>
          </a:p>
          <a:p>
            <a:pPr algn="ctr"/>
            <a:r>
              <a:rPr lang="ru-RU" sz="2400" dirty="0" smtClean="0"/>
              <a:t>  стрельбу  ведут по  крайней  мере  несколько  орудийный  расчетов, и  в  голову  не  могло  придти, что  бой  ведет  всего  один  человек.</a:t>
            </a:r>
          </a:p>
          <a:p>
            <a:pPr algn="ctr"/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2214554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Истинное мужество продемонстрировал </a:t>
            </a:r>
            <a:r>
              <a:rPr lang="en-US" sz="2800" dirty="0" smtClean="0"/>
              <a:t> </a:t>
            </a:r>
            <a:r>
              <a:rPr lang="ru-RU" sz="2800" dirty="0" smtClean="0"/>
              <a:t>штангист </a:t>
            </a:r>
            <a:r>
              <a:rPr lang="ru-RU" sz="2800" dirty="0"/>
              <a:t>из Баку Ахмед Оглы Мамедов. На фронте он был тяжело ранен, потерял часть ступни, но, вернувшись домой, отец девяти детей нашел в себе силы прийти в большой </a:t>
            </a:r>
            <a:r>
              <a:rPr lang="ru-RU" sz="2800" dirty="0" smtClean="0"/>
              <a:t>спорт  и  установил  всесоюзный  рекорд  </a:t>
            </a:r>
            <a:r>
              <a:rPr lang="ru-RU" sz="2800" dirty="0"/>
              <a:t>среди легковесов.</a:t>
            </a:r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2" y="857232"/>
            <a:ext cx="50006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военную летопись «Спартака» яркими буквами вписаны имена спортсменов, отдавших жизни в борьбе за Великую Победу. Это знаменитый боксер Николай </a:t>
            </a:r>
            <a:r>
              <a:rPr lang="ru-RU" sz="2800" dirty="0" smtClean="0"/>
              <a:t>Штейн, </a:t>
            </a:r>
            <a:r>
              <a:rPr lang="ru-RU" sz="2800" dirty="0" smtClean="0"/>
              <a:t>гребец Максим Троицкий (оба геройски погибли при выполнении боевого задания), Герои Советского Союза тренер Дмитрий Челядинов и гимнаст Евгений Цыганов.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7" name="Рисунок 6" descr="http://www.spartak70.ru/images/uploaded_images/folder20/shtein-i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29289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3116"/>
            <a:ext cx="83544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Вызывает огромное уважение </a:t>
            </a:r>
            <a:endParaRPr lang="ru-RU" sz="2800" dirty="0" smtClean="0"/>
          </a:p>
          <a:p>
            <a:pPr algn="ctr"/>
            <a:r>
              <a:rPr lang="ru-RU" sz="2800" dirty="0" smtClean="0"/>
              <a:t>армянский </a:t>
            </a:r>
            <a:r>
              <a:rPr lang="en-US" sz="2800" dirty="0" smtClean="0"/>
              <a:t> </a:t>
            </a:r>
            <a:r>
              <a:rPr lang="ru-RU" sz="2800" dirty="0" smtClean="0"/>
              <a:t>гимнаст </a:t>
            </a:r>
            <a:r>
              <a:rPr lang="en-US" sz="2800" dirty="0" smtClean="0"/>
              <a:t> </a:t>
            </a:r>
            <a:r>
              <a:rPr lang="ru-RU" sz="2800" dirty="0" smtClean="0"/>
              <a:t>Грант </a:t>
            </a:r>
            <a:r>
              <a:rPr lang="ru-RU" sz="2800" dirty="0"/>
              <a:t>Шагинян. </a:t>
            </a:r>
            <a:endParaRPr lang="ru-RU" sz="2800" dirty="0" smtClean="0"/>
          </a:p>
          <a:p>
            <a:pPr algn="ctr"/>
            <a:r>
              <a:rPr lang="ru-RU" sz="2800" dirty="0" smtClean="0"/>
              <a:t>Он </a:t>
            </a:r>
            <a:r>
              <a:rPr lang="ru-RU" sz="2800" dirty="0"/>
              <a:t>мужественно сражался с врагом, </a:t>
            </a:r>
            <a:endParaRPr lang="ru-RU" sz="2800" dirty="0" smtClean="0"/>
          </a:p>
          <a:p>
            <a:pPr algn="ctr"/>
            <a:r>
              <a:rPr lang="ru-RU" sz="2800" dirty="0" smtClean="0"/>
              <a:t>был </a:t>
            </a:r>
            <a:r>
              <a:rPr lang="ru-RU" sz="2800" dirty="0"/>
              <a:t>ранен. Но сумел вернуться в спорт и в 1952 г. на </a:t>
            </a:r>
            <a:endParaRPr lang="ru-RU" sz="2800" dirty="0" smtClean="0"/>
          </a:p>
          <a:p>
            <a:pPr algn="ctr"/>
            <a:r>
              <a:rPr lang="ru-RU" sz="2800" dirty="0" smtClean="0"/>
              <a:t>Олимпиаде </a:t>
            </a:r>
            <a:r>
              <a:rPr lang="ru-RU" sz="2800" dirty="0"/>
              <a:t>в Хельсинки </a:t>
            </a:r>
            <a:endParaRPr lang="ru-RU" sz="2800" dirty="0" smtClean="0"/>
          </a:p>
          <a:p>
            <a:pPr algn="ctr"/>
            <a:r>
              <a:rPr lang="ru-RU" sz="2800" dirty="0" smtClean="0"/>
              <a:t>завоевал </a:t>
            </a:r>
            <a:r>
              <a:rPr lang="en-US" sz="2800" dirty="0" smtClean="0"/>
              <a:t> </a:t>
            </a:r>
            <a:r>
              <a:rPr lang="ru-RU" sz="2800" dirty="0" smtClean="0"/>
              <a:t>первое</a:t>
            </a:r>
            <a:r>
              <a:rPr lang="en-US" sz="2800" dirty="0" smtClean="0"/>
              <a:t> </a:t>
            </a:r>
            <a:r>
              <a:rPr lang="ru-RU" sz="2800" dirty="0" smtClean="0"/>
              <a:t> </a:t>
            </a:r>
            <a:r>
              <a:rPr lang="ru-RU" sz="2800" dirty="0"/>
              <a:t>золото спартаковцев. </a:t>
            </a:r>
            <a:endParaRPr lang="ru-RU" sz="2800" dirty="0" smtClean="0"/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6072206"/>
            <a:ext cx="5888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Армянский </a:t>
            </a:r>
            <a:r>
              <a:rPr lang="ru-RU" sz="2800" dirty="0"/>
              <a:t>гимнаст Грант Шагинян. </a:t>
            </a:r>
            <a:endParaRPr lang="ru-RU" sz="2800" dirty="0" smtClean="0"/>
          </a:p>
        </p:txBody>
      </p:sp>
      <p:pic>
        <p:nvPicPr>
          <p:cNvPr id="9" name="Рисунок 8" descr="грант шагиня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857232"/>
            <a:ext cx="4000528" cy="5156237"/>
          </a:xfrm>
          <a:prstGeom prst="rect">
            <a:avLst/>
          </a:prstGeom>
        </p:spPr>
      </p:pic>
      <p:grpSp>
        <p:nvGrpSpPr>
          <p:cNvPr id="14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2976" y="428604"/>
            <a:ext cx="597682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Титанам российского спорта,</a:t>
            </a:r>
            <a:br>
              <a:rPr lang="ru-RU" sz="3600" dirty="0" smtClean="0"/>
            </a:br>
            <a:r>
              <a:rPr lang="ru-RU" sz="3600" dirty="0" smtClean="0"/>
              <a:t>Кумирам вчерашних побед,</a:t>
            </a:r>
            <a:br>
              <a:rPr lang="ru-RU" sz="3600" dirty="0" smtClean="0"/>
            </a:br>
            <a:r>
              <a:rPr lang="ru-RU" sz="3600" dirty="0" smtClean="0"/>
              <a:t>Не ради медалей и славы,</a:t>
            </a:r>
            <a:br>
              <a:rPr lang="ru-RU" sz="3600" dirty="0" smtClean="0"/>
            </a:br>
            <a:r>
              <a:rPr lang="ru-RU" sz="3600" dirty="0" smtClean="0"/>
              <a:t>А мужеству давших обет.</a:t>
            </a:r>
            <a:br>
              <a:rPr lang="ru-RU" sz="3600" dirty="0" smtClean="0"/>
            </a:br>
            <a:r>
              <a:rPr lang="ru-RU" sz="3600" dirty="0" smtClean="0"/>
              <a:t>Шершавая кожа ладоней,</a:t>
            </a:r>
            <a:br>
              <a:rPr lang="ru-RU" sz="3600" dirty="0" smtClean="0"/>
            </a:br>
            <a:r>
              <a:rPr lang="ru-RU" sz="3600" dirty="0" smtClean="0"/>
              <a:t>привыкшая гриф обнимать,</a:t>
            </a:r>
            <a:br>
              <a:rPr lang="ru-RU" sz="3600" dirty="0" smtClean="0"/>
            </a:br>
            <a:r>
              <a:rPr lang="ru-RU" sz="3600" dirty="0" smtClean="0"/>
              <a:t>металла звенящие тонны</a:t>
            </a:r>
            <a:br>
              <a:rPr lang="ru-RU" sz="3600" dirty="0" smtClean="0"/>
            </a:br>
            <a:r>
              <a:rPr lang="ru-RU" sz="3600" dirty="0" smtClean="0"/>
              <a:t>и голос из сердца - Поднять!</a:t>
            </a:r>
          </a:p>
          <a:p>
            <a:endParaRPr lang="ru-RU" dirty="0"/>
          </a:p>
        </p:txBody>
      </p:sp>
      <p:pic>
        <p:nvPicPr>
          <p:cNvPr id="11" name="Рисунок 10" descr="2600carnatio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7505">
            <a:off x="6318154" y="2833726"/>
            <a:ext cx="3000772" cy="4478764"/>
          </a:xfrm>
          <a:prstGeom prst="rect">
            <a:avLst/>
          </a:prstGeom>
        </p:spPr>
      </p:pic>
      <p:grpSp>
        <p:nvGrpSpPr>
          <p:cNvPr id="1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857364"/>
            <a:ext cx="3857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Чемпион СССР по марафонскому бегу Иван Чебуркин</a:t>
            </a:r>
          </a:p>
          <a:p>
            <a:pPr algn="ctr"/>
            <a:r>
              <a:rPr lang="ru-RU" sz="2800" dirty="0" smtClean="0"/>
              <a:t> (на фото справа) </a:t>
            </a:r>
          </a:p>
          <a:p>
            <a:pPr algn="ctr"/>
            <a:r>
              <a:rPr lang="ru-RU" sz="2800" dirty="0" smtClean="0"/>
              <a:t>за проявленную храбрость и отвагу стал кавалером ордена Славы всех трех степеней.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8" name="Рисунок 7" descr="http://www.spartak70.ru/images/uploaded_images/folder20/muratiko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361952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733246"/>
            <a:ext cx="38576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В.Есаулов </a:t>
            </a:r>
          </a:p>
          <a:p>
            <a:pPr algn="ctr"/>
            <a:r>
              <a:rPr lang="ru-RU" sz="2800" dirty="0" smtClean="0"/>
              <a:t>за проявленную храбрость и мужество награжден орденом Ленина, лыжник А.Муратиков (на фото слева) — орденом Солдатской славы и медалями, яхтенный капитан М.Елизаров — орденом Отечественной войны, орденом Красной Звезды и рядом медалей.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9" name="Рисунок 8" descr="http://www.spartak70.ru/images/uploaded_images/folder20/cheburk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248042" cy="450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1571612"/>
            <a:ext cx="8858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Инструктор Нина Петрова. Она до войны занималась стрельбой, ушла на фронт в сорок лет, стала снайпером (на ее счету 78 фашистов), но погибла в боях под Берлином. В 1941 г. погиб под Ленинградом волейболист М.Балазовский, в 1944 г. был убит его одноклубник, бомбардир команды «Спартак» (Ленинград) В.Щербин. Не вернулся домой председатель Армянского Совета ДСО «Спартак» гвардии майор Сурен Атанесян и многие другие.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5288340"/>
            <a:ext cx="885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историю вошли футбольные матчи, сыгранные ленинградской командой «Динамо» в самые суровые дни блокады Ленинграда. Организаторы и участники матча понимали, что играть в футбол в такие дни не менее важно, чем быть на передовой. </a:t>
            </a:r>
            <a:endParaRPr lang="ru-RU" sz="2400" dirty="0"/>
          </a:p>
        </p:txBody>
      </p:sp>
      <p:pic>
        <p:nvPicPr>
          <p:cNvPr id="9" name="Рисунок 8" descr="5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857232"/>
            <a:ext cx="4447688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4478262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Многие футболисты находились на переднем крае обороны, некоторые - на оперативной работе в подразделениях милиции города. Снайпер Георгий Шорец был отозван с легендарного Ориенбаумского «пятачка». Виктор Набутов являлся участником ожесточенных боев на Невской Дубровке. Борис Орешкин служил главным старшиной морского отряда береговой обороны. </a:t>
            </a:r>
            <a:endParaRPr lang="ru-RU" sz="2400" dirty="0"/>
          </a:p>
        </p:txBody>
      </p:sp>
      <p:pic>
        <p:nvPicPr>
          <p:cNvPr id="9" name="Рисунок 8" descr="rubah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090" y="928670"/>
            <a:ext cx="6291306" cy="3561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4549676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военные годы все </a:t>
            </a:r>
            <a:r>
              <a:rPr lang="ru-RU" sz="2400" dirty="0" smtClean="0"/>
              <a:t>спортивные организации направили </a:t>
            </a:r>
            <a:r>
              <a:rPr lang="ru-RU" sz="2400" dirty="0"/>
              <a:t>свои усилия на военно-физическую подготовку допризывников. О масштабе этой работы можно судить по следующим фактам: только в 1943 г. спартаковцы подготовили более 500 тысяч лыжников, мотоциклистов, снайперов, велосипедистов-разведчиков, специалистов рукопашного боя, сандружинников. </a:t>
            </a:r>
          </a:p>
        </p:txBody>
      </p:sp>
      <p:pic>
        <p:nvPicPr>
          <p:cNvPr id="10" name="Рисунок 9" descr="21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857232"/>
            <a:ext cx="4929222" cy="3701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16" y="1357298"/>
            <a:ext cx="58578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«Не   будь  я  спортсменом, значкистом  ГТО, </a:t>
            </a:r>
          </a:p>
          <a:p>
            <a:pPr algn="ctr"/>
            <a:r>
              <a:rPr lang="ru-RU" sz="3600" b="1" i="1" dirty="0" smtClean="0"/>
              <a:t>вряд  ли  дошел  бы  </a:t>
            </a:r>
          </a:p>
          <a:p>
            <a:pPr algn="ctr"/>
            <a:r>
              <a:rPr lang="ru-RU" sz="3600" b="1" i="1" dirty="0" smtClean="0"/>
              <a:t>до  Берлина!»</a:t>
            </a:r>
            <a:endParaRPr lang="ru-RU" sz="3600" dirty="0" smtClean="0"/>
          </a:p>
          <a:p>
            <a:pPr algn="ctr"/>
            <a:endParaRPr lang="ru-RU" sz="32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Герой  Советского  Союза, </a:t>
            </a:r>
          </a:p>
          <a:p>
            <a:pPr algn="r"/>
            <a:r>
              <a:rPr lang="ru-RU" sz="2400" dirty="0" smtClean="0"/>
              <a:t>заслуженный  мастер  спорта, </a:t>
            </a:r>
          </a:p>
          <a:p>
            <a:pPr algn="r"/>
            <a:r>
              <a:rPr lang="ru-RU" sz="2400" dirty="0" smtClean="0"/>
              <a:t>известный  легкоатлет  Николай  Копылов </a:t>
            </a:r>
          </a:p>
          <a:p>
            <a:endParaRPr lang="ru-RU" dirty="0"/>
          </a:p>
        </p:txBody>
      </p:sp>
      <p:pic>
        <p:nvPicPr>
          <p:cNvPr id="9" name="Рисунок 8" descr="ССС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07" y="1428736"/>
            <a:ext cx="3166409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7654" y="2143116"/>
            <a:ext cx="4786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 тяжелой обстановке военного времени </a:t>
            </a:r>
            <a:r>
              <a:rPr lang="ru-RU" sz="2800" dirty="0" smtClean="0"/>
              <a:t>спортсмены не </a:t>
            </a:r>
            <a:r>
              <a:rPr lang="ru-RU" sz="2800" dirty="0"/>
              <a:t>забывали </a:t>
            </a:r>
            <a:r>
              <a:rPr lang="en-US" sz="2800" dirty="0" smtClean="0"/>
              <a:t> </a:t>
            </a:r>
            <a:r>
              <a:rPr lang="ru-RU" sz="2800" dirty="0" smtClean="0"/>
              <a:t>о </a:t>
            </a:r>
            <a:r>
              <a:rPr lang="ru-RU" sz="2800" dirty="0"/>
              <a:t>спорте. В 1942 и 1943 гг. разыгрывались чемпионаты Москвы, в которых участвовали и спартаковцы. </a:t>
            </a:r>
          </a:p>
        </p:txBody>
      </p:sp>
      <p:pic>
        <p:nvPicPr>
          <p:cNvPr id="9" name="Рисунок 8" descr="image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857652" cy="58225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688" y="2357430"/>
            <a:ext cx="885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Вошел </a:t>
            </a:r>
            <a:r>
              <a:rPr lang="ru-RU" sz="2800" dirty="0"/>
              <a:t>в историю футбольный матч в мае 1943 г. в Сталинграде, откуда шел прямой радиорепортаж на фронт. Встречались московский «Спартак» и сталинградский «Трактор». Поединок </a:t>
            </a:r>
            <a:r>
              <a:rPr lang="ru-RU" sz="2800" dirty="0" smtClean="0"/>
              <a:t> имел </a:t>
            </a:r>
            <a:r>
              <a:rPr lang="ru-RU" sz="2800" dirty="0"/>
              <a:t>огромное значение. Он показал, что советская страна не только </a:t>
            </a:r>
            <a:r>
              <a:rPr lang="ru-RU" sz="2800" dirty="0" smtClean="0"/>
              <a:t>смело  </a:t>
            </a:r>
            <a:r>
              <a:rPr lang="ru-RU" sz="2800" dirty="0"/>
              <a:t>бьет врага, но и проводит такие яркие встречи.</a:t>
            </a:r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33246"/>
            <a:ext cx="88583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Возобновились соревнования по ряду видов спорта. Так, чемпионом СССР становился конькобежец Иван Аниканов, Семен Бойченко четыре раза был чемпионом СССР в 1943 и 1944 гг. Вернувшись с фронта, всех поразил Николай Королев, ставший абсолютным чемпионом страны в 1944 и 1945 гг., а ведь он долго бился с врагами в партизанском отряде Героя Советского Союза Д.Медведева в качестве его адъютанта. Он был отважным воином и однажды спас жизнь своему командиру. За боевые заслуги Королев был удостоен ордена Боевого Красного Знамени. Он был дважды ранен, контужен, вернулся на ринг почти после четырехлетнего перерыва и доказал, что он выдающийся мастер «кожаной перчатки».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00034" y="1214422"/>
            <a:ext cx="7858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22 июня 1941 г., в день когда должны были состояться многие спортивные мероприятия, матчи команд мастеров, началась Великая Отечественная война.</a:t>
            </a:r>
          </a:p>
          <a:p>
            <a:pPr algn="ctr"/>
            <a:r>
              <a:rPr lang="ru-RU" sz="3200" dirty="0" smtClean="0"/>
              <a:t> Вместе со всем нашим народом ушли на борьбу с врагом миллионы спортсменов.</a:t>
            </a:r>
          </a:p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спортсмкны в годы ВОВ\92e0b2057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32058"/>
            <a:ext cx="3714776" cy="2482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714356"/>
            <a:ext cx="61437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1943 по 1950 г. в велоспорте добывал золотые медали всесоюзного первенства велогонщик, заслуженный мастер спорта Алексей Логунов. В 1943 — 1945 гг. побеждал на чемпионатах СССР, заслуженный мастер спорта, ленинградец Вениамин Батаен (на фото слева). Уникальный велогонщик, 36-кратный чемпион страны, успешно выступавший до 1951 г. Надо отметить и юную москвичку Марию Соколову, победившую на чемпионатах СССР в 1943 - 1945 гг.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7" name="Рисунок 6" descr="http://www.spartak70.ru/images/uploaded_images/folder20/bolgaen-is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2357454" cy="438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292" y="1428736"/>
            <a:ext cx="7286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1944 г. начал выдающийся победный путь в теннисе легендарный Николай Озеров, сразу ставший 3-кратным чемпионом СССР. Одновременно с ним лучшей теннисисткой страны стала ленинградка Зоя Клочкова. В 1944 — 1947 гг. лучшей в стране в толкании ядра была воспитанница «Спартака» Татьяна Севрюкова, чемпионка Европы и рекордсменка мира.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45058" name="Picture 2" descr="http://media1.picsearch.com/is?x0kdtsrBFHfnobPwYkjH3-OZ4OyRGreMT8DlMiG44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1357322" cy="188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14488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годы Великой Отечественной войны лучшие тяжелоатлеты страны вместе со всем советским народом сражались с врагом. За мужество и отвагу многие выдающиеся спортсмены награждены орденами и медалями, среди них М. Громов, Н. Шатов, Л. Механик, А. Донской, Д. Эхт, Е. Лопатин, Н. Саксонов, Ю. Дуганов, Н. Лапутин, </a:t>
            </a:r>
          </a:p>
          <a:p>
            <a:pPr algn="ctr"/>
            <a:r>
              <a:rPr lang="ru-RU" sz="2800" dirty="0" smtClean="0"/>
              <a:t>Р. Роман, В. Светилко, А. Бухаров </a:t>
            </a:r>
            <a:endParaRPr lang="ru-RU" sz="2800" dirty="0"/>
          </a:p>
        </p:txBody>
      </p:sp>
      <p:grpSp>
        <p:nvGrpSpPr>
          <p:cNvPr id="13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142984"/>
            <a:ext cx="83582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Воробьев Аркадий Никитич родился в 1924 году, советский спортсмен -тяжелоатлет, заслуженный мастер спорта (1952), заслуженный тренер СССР (1964), доктор медицинских наук (1970). Чемпион Олимпийских игр (1956, 1960), бронзовый призер XV Олимпиады в Хельсинки (1952), неоднократный чемпион и рекордсмен мира, Европы и СССР</a:t>
            </a:r>
          </a:p>
          <a:p>
            <a:pPr algn="ctr"/>
            <a:r>
              <a:rPr lang="ru-RU" sz="2800" dirty="0" smtClean="0"/>
              <a:t> в 1950-1959. </a:t>
            </a:r>
          </a:p>
          <a:p>
            <a:pPr algn="ctr"/>
            <a:r>
              <a:rPr lang="ru-RU" sz="2800" dirty="0" smtClean="0"/>
              <a:t>Аркадий Никитич Воробьев был участником Великой Отечественной войны, служил в морской пехоте. За боевые заслуги он был награжден медалью "За отвагу".</a:t>
            </a:r>
            <a:endParaRPr lang="ru-RU" sz="2800" dirty="0"/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63347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Воробьев  Аркадий   Никитич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4429156" cy="5413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06" y="1285860"/>
            <a:ext cx="885831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Иван Васильевич Удодов</a:t>
            </a:r>
            <a:r>
              <a:rPr lang="ru-RU" sz="2800" dirty="0" smtClean="0"/>
              <a:t>  — </a:t>
            </a:r>
            <a:r>
              <a:rPr lang="ru-RU" sz="2800" u="sng" dirty="0" smtClean="0">
                <a:hlinkClick r:id="rId2"/>
              </a:rPr>
              <a:t>советский</a:t>
            </a:r>
            <a:r>
              <a:rPr lang="ru-RU" sz="2800" dirty="0" smtClean="0"/>
              <a:t> </a:t>
            </a:r>
            <a:r>
              <a:rPr lang="ru-RU" sz="2800" u="sng" dirty="0" smtClean="0">
                <a:hlinkClick r:id="rId3"/>
              </a:rPr>
              <a:t>тяжелоатлет</a:t>
            </a:r>
            <a:r>
              <a:rPr lang="ru-RU" sz="2800" dirty="0" smtClean="0"/>
              <a:t>, в </a:t>
            </a:r>
            <a:r>
              <a:rPr lang="ru-RU" sz="2800" u="sng" dirty="0" smtClean="0">
                <a:hlinkClick r:id="rId4"/>
              </a:rPr>
              <a:t>1952 году</a:t>
            </a:r>
            <a:r>
              <a:rPr lang="ru-RU" sz="2800" dirty="0" smtClean="0"/>
              <a:t> стал первым советским олимпийским чемпионом. Рекордсмен мира </a:t>
            </a:r>
            <a:r>
              <a:rPr lang="ru-RU" sz="2800" u="sng" dirty="0" smtClean="0">
                <a:hlinkClick r:id="rId5"/>
              </a:rPr>
              <a:t>1952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6"/>
              </a:rPr>
              <a:t>1956 года</a:t>
            </a:r>
            <a:r>
              <a:rPr lang="ru-RU" sz="2800" dirty="0" smtClean="0"/>
              <a:t>. </a:t>
            </a:r>
            <a:r>
              <a:rPr lang="ru-RU" sz="2800" u="sng" dirty="0" smtClean="0">
                <a:hlinkClick r:id="rId7"/>
              </a:rPr>
              <a:t>Заслуженный мастер спорта СССР</a:t>
            </a:r>
            <a:r>
              <a:rPr lang="ru-RU" sz="2800" dirty="0" smtClean="0"/>
              <a:t> (1952). Чемпион мира, дважды серебряный призёр, 2-кратный чемпион Европы, 4-кратный победитель чемпионатов СССР.</a:t>
            </a:r>
          </a:p>
          <a:p>
            <a:pPr algn="ctr"/>
            <a:r>
              <a:rPr lang="ru-RU" sz="2800" dirty="0" smtClean="0"/>
              <a:t>В семнадцать лет Иван Удодов оказался в концлагере </a:t>
            </a:r>
            <a:r>
              <a:rPr lang="ru-RU" sz="2800" u="sng" dirty="0" smtClean="0">
                <a:hlinkClick r:id="rId8"/>
              </a:rPr>
              <a:t>Бухенвальд</a:t>
            </a:r>
            <a:r>
              <a:rPr lang="ru-RU" sz="2800" dirty="0" smtClean="0"/>
              <a:t>. К моменту освобождения узников советскими войсками он не мог самостоятельно двигаться от истощения.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633478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Иван Васильевич Удодов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57232"/>
            <a:ext cx="5392163" cy="5478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7161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Первенства Советского Союза по </a:t>
            </a:r>
          </a:p>
          <a:p>
            <a:pPr algn="ctr"/>
            <a:r>
              <a:rPr lang="ru-RU" sz="3200" dirty="0" smtClean="0"/>
              <a:t>тяжелой атлетике возобновились с 1943 г. и проводятся ежегодно. </a:t>
            </a:r>
          </a:p>
          <a:p>
            <a:pPr algn="ctr"/>
            <a:r>
              <a:rPr lang="ru-RU" sz="3200" dirty="0" smtClean="0"/>
              <a:t>Уже к 1946 г. многие тяжелоатлеты не только восстановили свои довоенные достижения, но и значительно улучшили их. В чемпионате 1946 г. команда СССР заняла второе место, проиграв 2 очка атлетам из США.</a:t>
            </a:r>
            <a:endParaRPr lang="ru-RU" sz="3200" dirty="0"/>
          </a:p>
        </p:txBody>
      </p:sp>
      <p:grpSp>
        <p:nvGrpSpPr>
          <p:cNvPr id="8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786842" cy="3214710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i="1" dirty="0" smtClean="0">
                <a:solidFill>
                  <a:schemeClr val="tx1"/>
                </a:solidFill>
                <a:latin typeface="Arial Black" pitchFamily="34" charset="0"/>
              </a:rPr>
              <a:t>Каждый  спортсмен  стоит  в  бою  </a:t>
            </a:r>
          </a:p>
          <a:p>
            <a:r>
              <a:rPr lang="ru-RU" sz="5100" b="1" i="1" dirty="0" smtClean="0">
                <a:solidFill>
                  <a:schemeClr val="tx1"/>
                </a:solidFill>
                <a:latin typeface="Arial Black" pitchFamily="34" charset="0"/>
              </a:rPr>
              <a:t>нескольких  рядовых  бойцов,</a:t>
            </a:r>
            <a:r>
              <a:rPr lang="en-US" sz="5100" b="1" i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5100" b="1" i="1" dirty="0" smtClean="0">
                <a:solidFill>
                  <a:schemeClr val="tx1"/>
                </a:solidFill>
                <a:latin typeface="Arial Black" pitchFamily="34" charset="0"/>
              </a:rPr>
              <a:t> а  взвод  спортсменов — надежнее  батальона, если  предстоит  сложная  боевая  </a:t>
            </a:r>
          </a:p>
          <a:p>
            <a:r>
              <a:rPr lang="ru-RU" sz="5100" b="1" i="1" dirty="0" smtClean="0">
                <a:solidFill>
                  <a:schemeClr val="tx1"/>
                </a:solidFill>
                <a:latin typeface="Arial Black" pitchFamily="34" charset="0"/>
              </a:rPr>
              <a:t>операция»</a:t>
            </a:r>
            <a:endParaRPr lang="en-US" sz="5100" b="1" i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en-US" sz="3200" b="1" i="1" dirty="0" smtClean="0"/>
          </a:p>
          <a:p>
            <a:pPr algn="r"/>
            <a:r>
              <a:rPr lang="ru-RU" sz="2600" b="1" dirty="0" smtClean="0">
                <a:solidFill>
                  <a:schemeClr val="tx1"/>
                </a:solidFill>
              </a:rPr>
              <a:t>. </a:t>
            </a:r>
          </a:p>
          <a:p>
            <a:endParaRPr lang="ru-RU" dirty="0"/>
          </a:p>
        </p:txBody>
      </p:sp>
      <p:grpSp>
        <p:nvGrpSpPr>
          <p:cNvPr id="8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158" y="5286388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- </a:t>
            </a:r>
            <a:r>
              <a:rPr lang="ru-RU" sz="2400" b="1" dirty="0" smtClean="0"/>
              <a:t>эти  слова  произнес  Герой  Советского  Союза  </a:t>
            </a:r>
            <a:endParaRPr lang="en-US" sz="2400" b="1" dirty="0" smtClean="0"/>
          </a:p>
          <a:p>
            <a:pPr algn="r"/>
            <a:r>
              <a:rPr lang="ru-RU" sz="2400" b="1" dirty="0" smtClean="0"/>
              <a:t>генерал  армии  И.Е.Петров, оценивая  вклад  воинов-спортсменов  в  победу  в  </a:t>
            </a:r>
          </a:p>
          <a:p>
            <a:pPr algn="r"/>
            <a:r>
              <a:rPr lang="ru-RU" sz="2400" b="1" dirty="0" smtClean="0"/>
              <a:t>Великой  Отечественной  войне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42984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Это были физкультурники — значкисты ГТО, прославленные мастера — спортсмены-пловцы и тренеры — И.Сучков, А.Васильев, Ж.Мартьянов, В.Денисов, А.Гвоздев, И.Паничев, борцы братья Сенаторовы, футболисты и хоккеисты В.Жмельков, С.Руднев, В.Есаулов, — кавалер Ордена Ленина, гребцы М.Троицкий и В.Барановский, М.Елизаров — кавалер ордена Великой Отечественной войны, конники Д.Дорогунцев и В.Пьянов, лыжник П.Людсков, теннисист В.Чечеров, волейболисты Д.Ярочкин, Д.Рахитес — чемпион страны по волейболу, В.Качурин, чемпион страны 1939 г. в марафонском беге И.Чебуркин, кавалер трех орденов Славы, закончивший войну в Берлине, известный московский лыжник А.Муратиков , участник парада Победы на Красной площади и многие другие.</a:t>
            </a:r>
            <a:endParaRPr lang="ru-RU" sz="28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14298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Одни из них били фашистов в рядах Красной Армии и партизанских отрядах, специальных войсковых подразделениях. </a:t>
            </a:r>
          </a:p>
          <a:p>
            <a:pPr algn="ctr"/>
            <a:r>
              <a:rPr lang="ru-RU" sz="3200" dirty="0" smtClean="0"/>
              <a:t>Многие трудились на оборонных предприятиях. Медицинские работники спасали бойцам жизнь в медсанбатах, что называется, под градом </a:t>
            </a:r>
            <a:r>
              <a:rPr lang="en-US" sz="3200" dirty="0" smtClean="0"/>
              <a:t>  </a:t>
            </a:r>
            <a:r>
              <a:rPr lang="ru-RU" sz="3200" dirty="0" smtClean="0"/>
              <a:t>снарядов...</a:t>
            </a:r>
            <a:endParaRPr lang="ru-RU" sz="3200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Star_Victory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Documents and Settings\Администратор\Рабочий стол\5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429132"/>
            <a:ext cx="3357586" cy="22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3438" y="2000240"/>
            <a:ext cx="47907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/>
              </a:rPr>
              <a:t>Уже  27  июня  1941  года  из  </a:t>
            </a:r>
          </a:p>
          <a:p>
            <a:pPr algn="ctr"/>
            <a:r>
              <a:rPr lang="ru-RU" sz="2400" dirty="0" smtClean="0">
                <a:effectLst/>
              </a:rPr>
              <a:t>спортсменов-добровольцев  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были  сформированы  </a:t>
            </a:r>
          </a:p>
          <a:p>
            <a:pPr algn="ctr"/>
            <a:r>
              <a:rPr lang="ru-RU" sz="2400" dirty="0" smtClean="0">
                <a:effectLst/>
              </a:rPr>
              <a:t>первые  отряды отдельной  </a:t>
            </a:r>
          </a:p>
          <a:p>
            <a:pPr algn="ctr"/>
            <a:r>
              <a:rPr lang="ru-RU" sz="2400" dirty="0" smtClean="0">
                <a:effectLst/>
              </a:rPr>
              <a:t>мотострелковой  бригады  </a:t>
            </a:r>
          </a:p>
          <a:p>
            <a:pPr algn="ctr"/>
            <a:r>
              <a:rPr lang="ru-RU" sz="2400" dirty="0" smtClean="0">
                <a:effectLst/>
              </a:rPr>
              <a:t>особого  назначения  </a:t>
            </a:r>
          </a:p>
          <a:p>
            <a:pPr algn="ctr"/>
            <a:r>
              <a:rPr lang="ru-RU" sz="2400" dirty="0" smtClean="0">
                <a:effectLst/>
              </a:rPr>
              <a:t>(ОМСБОН).</a:t>
            </a:r>
            <a:endParaRPr lang="en-US" sz="2400" dirty="0" smtClean="0">
              <a:effectLst/>
            </a:endParaRPr>
          </a:p>
          <a:p>
            <a:r>
              <a:rPr lang="ru-RU" sz="2800" dirty="0" smtClean="0">
                <a:effectLst/>
              </a:rPr>
              <a:t> 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71612"/>
            <a:ext cx="4529819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06" y="1796371"/>
            <a:ext cx="45005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/>
              </a:rPr>
              <a:t>  </a:t>
            </a:r>
            <a:r>
              <a:rPr lang="ru-RU" sz="2400" dirty="0" smtClean="0">
                <a:effectLst/>
              </a:rPr>
              <a:t>Бригада  представляла  собой  </a:t>
            </a:r>
          </a:p>
          <a:p>
            <a:pPr algn="ctr"/>
            <a:r>
              <a:rPr lang="ru-RU" sz="2400" dirty="0" smtClean="0">
                <a:effectLst/>
              </a:rPr>
              <a:t>то, что  на  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Западе  теперь  называют 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 «коммандос». 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 Спортсмены  учились  </a:t>
            </a:r>
          </a:p>
          <a:p>
            <a:pPr algn="ctr"/>
            <a:r>
              <a:rPr lang="ru-RU" sz="2400" dirty="0" smtClean="0">
                <a:effectLst/>
              </a:rPr>
              <a:t>минировать  шоссейные  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и  железные  дороги, стрелять  </a:t>
            </a:r>
            <a:endParaRPr lang="en-US" sz="2400" dirty="0" smtClean="0">
              <a:effectLst/>
            </a:endParaRPr>
          </a:p>
          <a:p>
            <a:pPr algn="ctr"/>
            <a:r>
              <a:rPr lang="ru-RU" sz="2400" dirty="0" smtClean="0">
                <a:effectLst/>
              </a:rPr>
              <a:t>без  промаха, бесшумно  снимать  часовых.  </a:t>
            </a:r>
            <a:endParaRPr lang="en-US" sz="2400" dirty="0" smtClean="0">
              <a:effectLst/>
            </a:endParaRPr>
          </a:p>
        </p:txBody>
      </p:sp>
      <p:pic>
        <p:nvPicPr>
          <p:cNvPr id="10" name="Рисунок 9" descr="anto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857232"/>
            <a:ext cx="4071966" cy="5827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85784" y="6000768"/>
            <a:ext cx="9786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Всего  за  линию  фронта, в  1941—1945  гг. </a:t>
            </a:r>
            <a:r>
              <a:rPr lang="ru-RU" sz="2400" dirty="0" smtClean="0"/>
              <a:t>было  отправлено  свыше </a:t>
            </a:r>
          </a:p>
          <a:p>
            <a:pPr algn="ctr"/>
            <a:r>
              <a:rPr lang="ru-RU" sz="2400" dirty="0" smtClean="0"/>
              <a:t>200   оперативных  групп, в  которые  входило  более  7000  человек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</p:txBody>
      </p:sp>
      <p:pic>
        <p:nvPicPr>
          <p:cNvPr id="11" name="Рисунок 10" descr="12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1" y="928670"/>
            <a:ext cx="6659475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286388"/>
            <a:ext cx="96441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</a:t>
            </a:r>
            <a:r>
              <a:rPr lang="ru-RU" sz="2400" dirty="0"/>
              <a:t>  тылу  противника  они  пустили  под </a:t>
            </a:r>
            <a:r>
              <a:rPr lang="ru-RU" sz="2400" dirty="0" smtClean="0"/>
              <a:t> </a:t>
            </a:r>
            <a:r>
              <a:rPr lang="ru-RU" sz="2400" dirty="0"/>
              <a:t>откос  1500  воинских  </a:t>
            </a:r>
            <a:endParaRPr lang="ru-RU" sz="2400" dirty="0" smtClean="0"/>
          </a:p>
          <a:p>
            <a:pPr algn="ctr"/>
            <a:r>
              <a:rPr lang="ru-RU" sz="2400" dirty="0" smtClean="0"/>
              <a:t>эшелонов</a:t>
            </a:r>
            <a:r>
              <a:rPr lang="ru-RU" sz="2400" dirty="0"/>
              <a:t>  </a:t>
            </a:r>
            <a:r>
              <a:rPr lang="ru-RU" sz="2400" dirty="0" smtClean="0"/>
              <a:t>с</a:t>
            </a:r>
            <a:r>
              <a:rPr lang="ru-RU" sz="2400" dirty="0"/>
              <a:t>  вооружением  и  гитлеровскими  </a:t>
            </a:r>
            <a:r>
              <a:rPr lang="ru-RU" sz="2400" dirty="0" smtClean="0"/>
              <a:t>захватчиками</a:t>
            </a:r>
            <a:r>
              <a:rPr lang="ru-RU" sz="2400" dirty="0"/>
              <a:t>, </a:t>
            </a:r>
            <a:r>
              <a:rPr lang="ru-RU" sz="2400" dirty="0" smtClean="0"/>
              <a:t>разрушили</a:t>
            </a:r>
            <a:r>
              <a:rPr lang="ru-RU" sz="2400" dirty="0"/>
              <a:t>  сотни  мостов  </a:t>
            </a:r>
            <a:endParaRPr lang="ru-RU" sz="2400" dirty="0" smtClean="0"/>
          </a:p>
          <a:p>
            <a:pPr algn="ctr"/>
            <a:r>
              <a:rPr lang="ru-RU" sz="2400" dirty="0" smtClean="0"/>
              <a:t>и  переправ, уничтожили  50  самолетов  и  145  танков.</a:t>
            </a:r>
          </a:p>
          <a:p>
            <a:endParaRPr lang="ru-RU" dirty="0"/>
          </a:p>
        </p:txBody>
      </p:sp>
      <p:pic>
        <p:nvPicPr>
          <p:cNvPr id="10" name="Рисунок 9" descr="37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928670"/>
            <a:ext cx="5857884" cy="4398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6"/>
          <p:cNvGrpSpPr/>
          <p:nvPr/>
        </p:nvGrpSpPr>
        <p:grpSpPr>
          <a:xfrm>
            <a:off x="0" y="0"/>
            <a:ext cx="9144000" cy="714356"/>
            <a:chOff x="0" y="0"/>
            <a:chExt cx="9144000" cy="71435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0"/>
              <a:ext cx="9144000" cy="71435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Star_Victory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0"/>
              <a:ext cx="1141160" cy="65193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714480" y="214290"/>
              <a:ext cx="673280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ru-RU" sz="2000" b="1" dirty="0" smtClean="0">
                  <a:ln w="50800"/>
                  <a:solidFill>
                    <a:srgbClr val="FF0000"/>
                  </a:solidFill>
                </a:rPr>
                <a:t>СОВЕТСКИЕ СПОРТСМЕНЫ  – СОЛДАТЫ ПОБЕДЫ</a:t>
              </a:r>
              <a:endParaRPr lang="ru-RU" sz="2000" b="1" dirty="0">
                <a:ln w="50800"/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430</TotalTime>
  <Words>1445</Words>
  <Application>Microsoft Office PowerPoint</Application>
  <PresentationFormat>Экран (4:3)</PresentationFormat>
  <Paragraphs>142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Советские спортсмены-</dc:title>
  <dc:creator>user</dc:creator>
  <cp:lastModifiedBy>root</cp:lastModifiedBy>
  <cp:revision>61</cp:revision>
  <dcterms:created xsi:type="dcterms:W3CDTF">2010-03-29T07:54:44Z</dcterms:created>
  <dcterms:modified xsi:type="dcterms:W3CDTF">2021-02-16T07:07:51Z</dcterms:modified>
</cp:coreProperties>
</file>